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4" r:id="rId8"/>
    <p:sldId id="264" r:id="rId9"/>
    <p:sldId id="266" r:id="rId10"/>
    <p:sldId id="267" r:id="rId11"/>
    <p:sldId id="268" r:id="rId12"/>
    <p:sldId id="270" r:id="rId13"/>
    <p:sldId id="271" r:id="rId14"/>
    <p:sldId id="272" r:id="rId15"/>
    <p:sldId id="273" r:id="rId16"/>
    <p:sldId id="275" r:id="rId17"/>
    <p:sldId id="279" r:id="rId18"/>
    <p:sldId id="277" r:id="rId19"/>
    <p:sldId id="278" r:id="rId20"/>
    <p:sldId id="262" r:id="rId21"/>
    <p:sldId id="26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png>
</file>

<file path=ppt/media/image2.jpeg>
</file>

<file path=ppt/media/image3.jp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54226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4061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5401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654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8933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8596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456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852525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1329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0974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24555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54406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11150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4582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56056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07121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8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8FC5135-5A80-40E9-95FB-1D48EA52B7A4}" type="datetimeFigureOut">
              <a:rPr lang="de-CH" smtClean="0"/>
              <a:t>17.11.2018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654E5DE-423E-4792-82A4-52A83B31A67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63787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Erster_Weltkrieg" TargetMode="External"/><Relationship Id="rId7" Type="http://schemas.openxmlformats.org/officeDocument/2006/relationships/hyperlink" Target="https://de.wikipedia.org/wiki/Zweiter_Weltkrieg" TargetMode="External"/><Relationship Id="rId2" Type="http://schemas.openxmlformats.org/officeDocument/2006/relationships/hyperlink" Target="https://www.dhm.de/lemo/kapitel/der-zweite-weltkrieg/innenpolitik/ns-kriegspropaganda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.wikipedia.org/wiki/Tote_des_Zweiten_Weltkrieges" TargetMode="External"/><Relationship Id="rId5" Type="http://schemas.openxmlformats.org/officeDocument/2006/relationships/hyperlink" Target="https://de.wikipedia.org/wiki/Kriegswirtschaft_im_Zweiten_Weltkrieg" TargetMode="External"/><Relationship Id="rId4" Type="http://schemas.openxmlformats.org/officeDocument/2006/relationships/hyperlink" Target="http://www.bpb.de/gesellschaft/medien-und-sport/krieg-in-den-medien/130707/geschichte-der-kriegspropaganda?p=al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52A70-1DA7-412C-990C-2B081F6DD4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2. Weltkrieg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9ACE24A-08A5-44C0-91B0-1275A58984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403050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2679E24-B442-48DA-91F5-D20C35276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7FFD68E-AD03-4180-8BBB-B3E7DE0D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B36C81B8-0929-4B46-BCB0-00954C0E7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A771D040-DA75-4CDB-859B-07D4C8094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C97C64C-CFCE-45F6-B8D4-4B46AB898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4302EC3-1A6A-49E7-80AB-9C78467F5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85800"/>
            <a:ext cx="6397155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Ostfront 1944/1945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68D2DA6-EB6D-49D6-ABEA-30A64A710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76423"/>
            <a:ext cx="6397157" cy="32887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Heeresgruppe Mitte zerstört</a:t>
            </a:r>
          </a:p>
          <a:p>
            <a:r>
              <a:rPr lang="en-US"/>
              <a:t>Am 20. August in Rumänien, Umsturtz des Diktators</a:t>
            </a:r>
          </a:p>
          <a:p>
            <a:r>
              <a:rPr lang="en-US"/>
              <a:t>5. September in Bulgarien, Einführung der Kommunistische Staatsform im Bulgarien</a:t>
            </a:r>
          </a:p>
          <a:p>
            <a:r>
              <a:rPr lang="en-US"/>
              <a:t>Schlacht auf der Seelower Höhen</a:t>
            </a:r>
          </a:p>
          <a:p>
            <a:r>
              <a:rPr lang="en-US"/>
              <a:t>Ende der Schlacht am 6. Mai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8AB87C96-D02E-4544-B0CD-92D37D76B4A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4"/>
          <a:stretch>
            <a:fillRect/>
          </a:stretch>
        </p:blipFill>
        <p:spPr>
          <a:xfrm>
            <a:off x="7568124" y="1567272"/>
            <a:ext cx="3836475" cy="2618394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39B5ACE8-40F3-470B-9CF8-CB786FFA4B2D}"/>
              </a:ext>
            </a:extLst>
          </p:cNvPr>
          <p:cNvSpPr txBox="1"/>
          <p:nvPr/>
        </p:nvSpPr>
        <p:spPr>
          <a:xfrm>
            <a:off x="7535937" y="4236053"/>
            <a:ext cx="84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 9</a:t>
            </a:r>
          </a:p>
        </p:txBody>
      </p:sp>
    </p:spTree>
    <p:extLst>
      <p:ext uri="{BB962C8B-B14F-4D97-AF65-F5344CB8AC3E}">
        <p14:creationId xmlns:p14="http://schemas.microsoft.com/office/powerpoint/2010/main" val="396717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53CD781F-F935-4310-9C70-32C9B03A1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E389415A-F11F-49E4-B0C5-CF7FF9C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74" name="Rectangle 73">
              <a:extLst>
                <a:ext uri="{FF2B5EF4-FFF2-40B4-BE49-F238E27FC236}">
                  <a16:creationId xmlns:a16="http://schemas.microsoft.com/office/drawing/2014/main" id="{91A09D7C-72C0-44A7-95A9-038C62939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9B1A95B7-C468-4483-B6EA-858374AB5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2D68F968-C120-4C1E-B281-A62213BD2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050" name="Picture 2" descr="https://asset3.stern.de/producing/2015/2015-05-08-WWII-Slider/img/3_2.jpg">
            <a:extLst>
              <a:ext uri="{FF2B5EF4-FFF2-40B4-BE49-F238E27FC236}">
                <a16:creationId xmlns:a16="http://schemas.microsoft.com/office/drawing/2014/main" id="{D2557FF9-1994-4979-BA38-A55C352B8B35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06" r="9091" b="482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Rectangle 10">
            <a:extLst>
              <a:ext uri="{FF2B5EF4-FFF2-40B4-BE49-F238E27FC236}">
                <a16:creationId xmlns:a16="http://schemas.microsoft.com/office/drawing/2014/main" id="{CC146B38-3E4E-4A67-91CF-55DBCC51B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rot="21420000">
            <a:off x="-153067" y="613608"/>
            <a:ext cx="8044107" cy="5638800"/>
          </a:xfrm>
          <a:custGeom>
            <a:avLst/>
            <a:gdLst/>
            <a:ahLst/>
            <a:cxnLst/>
            <a:rect l="l" t="t" r="r" b="b"/>
            <a:pathLst>
              <a:path w="8044107" h="5638800">
                <a:moveTo>
                  <a:pt x="8044107" y="0"/>
                </a:moveTo>
                <a:lnTo>
                  <a:pt x="8044107" y="5638800"/>
                </a:lnTo>
                <a:lnTo>
                  <a:pt x="0" y="5638800"/>
                </a:lnTo>
                <a:lnTo>
                  <a:pt x="295517" y="0"/>
                </a:ln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4302EC3-1A6A-49E7-80AB-9C78467F5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486113" y="1220999"/>
            <a:ext cx="6851188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Kampf um Berlin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68D2DA6-EB6D-49D6-ABEA-30A64A710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 rot="21420000">
            <a:off x="587206" y="2448453"/>
            <a:ext cx="6859199" cy="294465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Begin der Schlacht am 25. April</a:t>
            </a:r>
          </a:p>
          <a:p>
            <a:r>
              <a:rPr lang="de-DE" sz="1800" dirty="0">
                <a:solidFill>
                  <a:schemeClr val="bg1"/>
                </a:solidFill>
              </a:rPr>
              <a:t>Selbstmord von Hitler und Göbels am 30. April</a:t>
            </a:r>
          </a:p>
          <a:p>
            <a:r>
              <a:rPr lang="de-DE" sz="1800" dirty="0">
                <a:solidFill>
                  <a:schemeClr val="bg1"/>
                </a:solidFill>
              </a:rPr>
              <a:t>Kapitulation am 2. Mai durch Helmuth Weidling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DB2F88B-49BE-426E-AF1E-F98F09DE9B8E}"/>
              </a:ext>
            </a:extLst>
          </p:cNvPr>
          <p:cNvSpPr txBox="1"/>
          <p:nvPr/>
        </p:nvSpPr>
        <p:spPr>
          <a:xfrm>
            <a:off x="11107024" y="6508027"/>
            <a:ext cx="1063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 10</a:t>
            </a:r>
          </a:p>
        </p:txBody>
      </p:sp>
    </p:spTree>
    <p:extLst>
      <p:ext uri="{BB962C8B-B14F-4D97-AF65-F5344CB8AC3E}">
        <p14:creationId xmlns:p14="http://schemas.microsoft.com/office/powerpoint/2010/main" val="3864623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2679E24-B442-48DA-91F5-D20C35276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7FFD68E-AD03-4180-8BBB-B3E7DE0D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B36C81B8-0929-4B46-BCB0-00954C0E7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A771D040-DA75-4CDB-859B-07D4C8094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C97C64C-CFCE-45F6-B8D4-4B46AB898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91AB8A88-A60F-421C-9564-D5A7639EA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32D3A04-3120-4CF3-8F9E-6DCF218BA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2" descr="https://upload.wikimedia.org/wikipedia/commons/7/75/Benzin_Mangel-Hinweis_1940.JPG">
            <a:extLst>
              <a:ext uri="{FF2B5EF4-FFF2-40B4-BE49-F238E27FC236}">
                <a16:creationId xmlns:a16="http://schemas.microsoft.com/office/drawing/2014/main" id="{9C85DC15-FD7D-453B-A4A3-7A0BB468D402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6"/>
          <a:stretch/>
        </p:blipFill>
        <p:spPr bwMode="auto">
          <a:xfrm>
            <a:off x="6924115" y="468696"/>
            <a:ext cx="3954084" cy="5458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Freeform 9">
            <a:extLst>
              <a:ext uri="{FF2B5EF4-FFF2-40B4-BE49-F238E27FC236}">
                <a16:creationId xmlns:a16="http://schemas.microsoft.com/office/drawing/2014/main" id="{98D68143-E11F-49D9-A842-E52CB43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397" y="0"/>
            <a:ext cx="11773291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D81F57-CC57-46AD-86A2-54F697BD5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094412" cy="6380796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4302EC3-1A6A-49E7-80AB-9C78467F5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690479"/>
            <a:ext cx="4957275" cy="11468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solidFill>
                  <a:schemeClr val="bg1"/>
                </a:solidFill>
              </a:rPr>
              <a:t>Kriegswirtschaft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68D2DA6-EB6D-49D6-ABEA-30A64A710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5"/>
            <a:ext cx="4957273" cy="3446103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Alliierten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hatten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bessere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Wirtschafts</a:t>
            </a:r>
            <a:r>
              <a:rPr lang="en-US" sz="1800" dirty="0">
                <a:solidFill>
                  <a:schemeClr val="bg1"/>
                </a:solidFill>
              </a:rPr>
              <a:t>- </a:t>
            </a:r>
            <a:r>
              <a:rPr lang="en-US" sz="1800" dirty="0" err="1">
                <a:solidFill>
                  <a:schemeClr val="bg1"/>
                </a:solidFill>
              </a:rPr>
              <a:t>kraf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Blitzkrieg um </a:t>
            </a:r>
            <a:r>
              <a:rPr lang="en-US" sz="1800" dirty="0" err="1">
                <a:solidFill>
                  <a:schemeClr val="bg1"/>
                </a:solidFill>
              </a:rPr>
              <a:t>einen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Abnutzungskrieg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zu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verhindern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err="1">
                <a:solidFill>
                  <a:schemeClr val="bg1"/>
                </a:solidFill>
              </a:rPr>
              <a:t>Deutschlands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Vorbereitungen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vor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dem</a:t>
            </a:r>
            <a:r>
              <a:rPr lang="en-US" sz="1800" dirty="0">
                <a:solidFill>
                  <a:schemeClr val="bg1"/>
                </a:solidFill>
              </a:rPr>
              <a:t> Krieg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Lohnstopp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Ausschaltung</a:t>
            </a:r>
            <a:r>
              <a:rPr lang="en-US" dirty="0">
                <a:solidFill>
                  <a:schemeClr val="bg1"/>
                </a:solidFill>
              </a:rPr>
              <a:t> der </a:t>
            </a:r>
            <a:r>
              <a:rPr lang="en-US" dirty="0" err="1">
                <a:solidFill>
                  <a:schemeClr val="bg1"/>
                </a:solidFill>
              </a:rPr>
              <a:t>Gewerkschaften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Rohstoffproduktion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ausgeweitet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Produktionsanlagen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für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Kriegsmaterial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Landwirtschaft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ausgebaut</a:t>
            </a:r>
            <a:r>
              <a:rPr lang="en-US" dirty="0">
                <a:solidFill>
                  <a:schemeClr val="bg1"/>
                </a:solidFill>
              </a:rPr>
              <a:t>	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0E5184C-6EFC-467A-82A0-72CC030B0F88}"/>
              </a:ext>
            </a:extLst>
          </p:cNvPr>
          <p:cNvSpPr txBox="1"/>
          <p:nvPr/>
        </p:nvSpPr>
        <p:spPr>
          <a:xfrm>
            <a:off x="6882734" y="5927118"/>
            <a:ext cx="84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 11</a:t>
            </a:r>
          </a:p>
        </p:txBody>
      </p:sp>
    </p:spTree>
    <p:extLst>
      <p:ext uri="{BB962C8B-B14F-4D97-AF65-F5344CB8AC3E}">
        <p14:creationId xmlns:p14="http://schemas.microsoft.com/office/powerpoint/2010/main" val="4104774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>
            <a:extLst>
              <a:ext uri="{FF2B5EF4-FFF2-40B4-BE49-F238E27FC236}">
                <a16:creationId xmlns:a16="http://schemas.microsoft.com/office/drawing/2014/main" id="{8FA20A3C-BD33-4BC0-BAA2-683C4F29A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FF51F4B5-F243-485B-AEFF-8A2392332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76" name="Rectangle 75">
              <a:extLst>
                <a:ext uri="{FF2B5EF4-FFF2-40B4-BE49-F238E27FC236}">
                  <a16:creationId xmlns:a16="http://schemas.microsoft.com/office/drawing/2014/main" id="{F6DDD77F-AF4E-4699-83CA-25E67DE025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E54D6B7E-A890-4096-B04C-986095FD4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3BABC7B-87BC-419D-A42E-34400A920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84302EC3-1A6A-49E7-80AB-9C78467F5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094" y="685800"/>
            <a:ext cx="4210873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800"/>
              <a:t>Kriegspropaganda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68D2DA6-EB6D-49D6-ABEA-30A64A710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7975" y="2100642"/>
            <a:ext cx="4209992" cy="28663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/>
              <a:t>Wichtigstes Medium Radio</a:t>
            </a:r>
          </a:p>
          <a:p>
            <a:pPr>
              <a:lnSpc>
                <a:spcPct val="110000"/>
              </a:lnSpc>
            </a:pPr>
            <a:r>
              <a:rPr lang="en-US" sz="1600"/>
              <a:t>Propagierten einen Gerechten Krieg</a:t>
            </a:r>
          </a:p>
          <a:p>
            <a:pPr>
              <a:lnSpc>
                <a:spcPct val="110000"/>
              </a:lnSpc>
            </a:pPr>
            <a:r>
              <a:rPr lang="en-US" sz="1600"/>
              <a:t>Plakate über Spionen </a:t>
            </a:r>
          </a:p>
          <a:p>
            <a:pPr>
              <a:lnSpc>
                <a:spcPct val="110000"/>
              </a:lnSpc>
            </a:pPr>
            <a:r>
              <a:rPr lang="en-US" sz="1600"/>
              <a:t>Später auch Propaganda der Rassenlehre um Krieg gegen Sowjetunion zu rechtfertigen</a:t>
            </a:r>
          </a:p>
          <a:p>
            <a:pPr>
              <a:lnSpc>
                <a:spcPct val="110000"/>
              </a:lnSpc>
            </a:pPr>
            <a:r>
              <a:rPr lang="en-US" sz="1600"/>
              <a:t>Propaganda um Leute auf Totalen Krieg vorzubereiten</a:t>
            </a:r>
          </a:p>
          <a:p>
            <a:pPr>
              <a:lnSpc>
                <a:spcPct val="110000"/>
              </a:lnSpc>
            </a:pPr>
            <a:endParaRPr lang="en-US" sz="160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41202A7-B1A8-4891-964E-BACBE746F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1282" y="457200"/>
            <a:ext cx="5824059" cy="4686138"/>
          </a:xfrm>
          <a:prstGeom prst="rect">
            <a:avLst/>
          </a:prstGeom>
          <a:solidFill>
            <a:schemeClr val="bg1"/>
          </a:solidFill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Exponat: Plakat: &quot;Sieg oder Bolschewismus&quot;, 1943">
            <a:extLst>
              <a:ext uri="{FF2B5EF4-FFF2-40B4-BE49-F238E27FC236}">
                <a16:creationId xmlns:a16="http://schemas.microsoft.com/office/drawing/2014/main" id="{467F99C0-C4D7-48B4-B950-FFE56F9A4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749" y="942388"/>
            <a:ext cx="2608785" cy="3713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Exponat: Plakat: Pst! Feind hÃ¶rt mit, 1943/44">
            <a:extLst>
              <a:ext uri="{FF2B5EF4-FFF2-40B4-BE49-F238E27FC236}">
                <a16:creationId xmlns:a16="http://schemas.microsoft.com/office/drawing/2014/main" id="{C3C12E42-DA3F-4041-ACB3-982E57038645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3978" y="901752"/>
            <a:ext cx="2614164" cy="3788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1E14875F-995D-42E5-ABEB-877E22F9288E}"/>
              </a:ext>
            </a:extLst>
          </p:cNvPr>
          <p:cNvSpPr txBox="1"/>
          <p:nvPr/>
        </p:nvSpPr>
        <p:spPr>
          <a:xfrm>
            <a:off x="5361282" y="5202361"/>
            <a:ext cx="84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 12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9A910989-19CC-4A96-BE16-5682CF4ADE08}"/>
              </a:ext>
            </a:extLst>
          </p:cNvPr>
          <p:cNvSpPr txBox="1"/>
          <p:nvPr/>
        </p:nvSpPr>
        <p:spPr>
          <a:xfrm>
            <a:off x="8554588" y="5162249"/>
            <a:ext cx="84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 13</a:t>
            </a:r>
          </a:p>
        </p:txBody>
      </p:sp>
    </p:spTree>
    <p:extLst>
      <p:ext uri="{BB962C8B-B14F-4D97-AF65-F5344CB8AC3E}">
        <p14:creationId xmlns:p14="http://schemas.microsoft.com/office/powerpoint/2010/main" val="1561115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4302EC3-1A6A-49E7-80AB-9C78467F5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Vergleich zum 1. Weltkrieg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7860DFF4-AEC0-4B08-AE0B-657D161E9C26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724956475"/>
              </p:ext>
            </p:extLst>
          </p:nvPr>
        </p:nvGraphicFramePr>
        <p:xfrm>
          <a:off x="685801" y="1837765"/>
          <a:ext cx="10394949" cy="376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394">
                  <a:extLst>
                    <a:ext uri="{9D8B030D-6E8A-4147-A177-3AD203B41FA5}">
                      <a16:colId xmlns:a16="http://schemas.microsoft.com/office/drawing/2014/main" val="1171070695"/>
                    </a:ext>
                  </a:extLst>
                </a:gridCol>
                <a:gridCol w="3951215">
                  <a:extLst>
                    <a:ext uri="{9D8B030D-6E8A-4147-A177-3AD203B41FA5}">
                      <a16:colId xmlns:a16="http://schemas.microsoft.com/office/drawing/2014/main" val="2197271164"/>
                    </a:ext>
                  </a:extLst>
                </a:gridCol>
                <a:gridCol w="4839340">
                  <a:extLst>
                    <a:ext uri="{9D8B030D-6E8A-4147-A177-3AD203B41FA5}">
                      <a16:colId xmlns:a16="http://schemas.microsoft.com/office/drawing/2014/main" val="1415920343"/>
                    </a:ext>
                  </a:extLst>
                </a:gridCol>
              </a:tblGrid>
              <a:tr h="352279">
                <a:tc>
                  <a:txBody>
                    <a:bodyPr/>
                    <a:lstStyle/>
                    <a:p>
                      <a:r>
                        <a:rPr lang="de-CH" dirty="0"/>
                        <a:t>Was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1. Weltkrieg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2. Weltkrieg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46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Dauer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1914- 1918 (4 Jahre)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1939- 1945 (6 Jahre)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671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Ursache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Ermordung Franz Ferdinand, Politik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Hitlers Ideologie, Versailler Vertrag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786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Ende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Deutschland ergab sich, kein Kampf auf Deutschem Boden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Ende mit der Belagerung Deutschland, Kapitulation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0908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Folgen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Versailler Vertrag, Alleinschuld Deutschland, Schulden, Restriktionen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Besetzung von Deutschland</a:t>
                      </a:r>
                    </a:p>
                    <a:p>
                      <a:r>
                        <a:rPr lang="de-CH" dirty="0"/>
                        <a:t>Verliert vorübergehende Souveränität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076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Waffen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Maschinengewehr, Giftgase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Flächenbombardements, Panzer, U-Boot, Schiffe, Atomwaffen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1341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Schuld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Nach heutiger Sicht tragen alle Schuld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Deutschland Alleinschuld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6934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Tote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Ca. 17 Millionen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Ca. 50 Millionen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462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2570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4302EC3-1A6A-49E7-80AB-9C78467F5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Kriegsverbrechen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68D2DA6-EB6D-49D6-ABEA-30A64A7100F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Verbrecherische Befehle</a:t>
            </a:r>
          </a:p>
          <a:p>
            <a:r>
              <a:rPr lang="de-CH" dirty="0"/>
              <a:t>Behandlung der Kriegsgefangenen</a:t>
            </a:r>
          </a:p>
          <a:p>
            <a:r>
              <a:rPr lang="de-CH" dirty="0"/>
              <a:t>Judenverfolgung</a:t>
            </a:r>
          </a:p>
          <a:p>
            <a:r>
              <a:rPr lang="de-CH" dirty="0"/>
              <a:t>Zwangsarbeit</a:t>
            </a:r>
          </a:p>
          <a:p>
            <a:r>
              <a:rPr lang="de-CH" dirty="0"/>
              <a:t>Menschenversuche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5385E3F-26D7-42CE-AC42-595C5B26DD4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8" name="Picture 2" descr="https://upload.wikimedia.org/wikipedia/commons/7/74/Bundesarchiv_Bild_101I-031-2436-05A%2C_Russland%2C_Hinrichtung_von_Partisanen.jpg">
            <a:extLst>
              <a:ext uri="{FF2B5EF4-FFF2-40B4-BE49-F238E27FC236}">
                <a16:creationId xmlns:a16="http://schemas.microsoft.com/office/drawing/2014/main" id="{FB8045A6-6434-4E9C-92BA-8B8E30BCF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00" y="2130028"/>
            <a:ext cx="5086350" cy="317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5BBB5FD-6B66-4780-BA8F-618BB29284A7}"/>
              </a:ext>
            </a:extLst>
          </p:cNvPr>
          <p:cNvSpPr txBox="1"/>
          <p:nvPr/>
        </p:nvSpPr>
        <p:spPr>
          <a:xfrm>
            <a:off x="5993730" y="5308996"/>
            <a:ext cx="84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 14</a:t>
            </a:r>
          </a:p>
        </p:txBody>
      </p:sp>
    </p:spTree>
    <p:extLst>
      <p:ext uri="{BB962C8B-B14F-4D97-AF65-F5344CB8AC3E}">
        <p14:creationId xmlns:p14="http://schemas.microsoft.com/office/powerpoint/2010/main" val="3115092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15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7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42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3" name="Picture 27">
            <a:extLst>
              <a:ext uri="{FF2B5EF4-FFF2-40B4-BE49-F238E27FC236}">
                <a16:creationId xmlns:a16="http://schemas.microsoft.com/office/drawing/2014/main" id="{F793411C-A1D8-450D-9561-24C75D6D7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44" name="Rectangle 29">
            <a:extLst>
              <a:ext uri="{FF2B5EF4-FFF2-40B4-BE49-F238E27FC236}">
                <a16:creationId xmlns:a16="http://schemas.microsoft.com/office/drawing/2014/main" id="{CD4E68FE-D0E7-4AC4-9D37-BC9A10E71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5">
            <a:extLst>
              <a:ext uri="{FF2B5EF4-FFF2-40B4-BE49-F238E27FC236}">
                <a16:creationId xmlns:a16="http://schemas.microsoft.com/office/drawing/2014/main" id="{9F958711-6F0F-4DAF-B6D7-38676273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0445BC6-2599-41FF-9DBE-B49D5F6A7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80" y="1304458"/>
            <a:ext cx="3573623" cy="29017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de-CH" sz="5100" dirty="0"/>
              <a:t>Leitfrage</a:t>
            </a:r>
            <a:r>
              <a:rPr lang="en-US" sz="5100" dirty="0"/>
              <a:t> 1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44A1547-0E97-4A79-82F5-E36716074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663" y="4206239"/>
            <a:ext cx="3326649" cy="10669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110000"/>
              </a:lnSpc>
            </a:pPr>
            <a:r>
              <a:rPr lang="de-CH" sz="2000" dirty="0">
                <a:solidFill>
                  <a:schemeClr val="bg1">
                    <a:lumMod val="50000"/>
                  </a:schemeClr>
                </a:solidFill>
              </a:rPr>
              <a:t>In welche Phasen kann man den 2. Weltkrieg unterteilen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D43839F-D746-4BD2-AF83-A2D59C171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022DB94-BA9F-403F-85B2-FD0A22CAD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537" y="5762147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F0A5978-229F-41F1-B213-A2B43E442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4" name="Picture 6" descr="https://tollerunterricht.com/wp-content/uploads/Baiboard-2-1024x724-1.png">
            <a:extLst>
              <a:ext uri="{FF2B5EF4-FFF2-40B4-BE49-F238E27FC236}">
                <a16:creationId xmlns:a16="http://schemas.microsoft.com/office/drawing/2014/main" id="{917217F8-1A30-44E9-9ACE-53FFAE98BE2B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" t="3114" r="5066" b="4660"/>
          <a:stretch/>
        </p:blipFill>
        <p:spPr bwMode="auto">
          <a:xfrm>
            <a:off x="5088354" y="1111726"/>
            <a:ext cx="6601664" cy="4650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extfeld 45">
            <a:extLst>
              <a:ext uri="{FF2B5EF4-FFF2-40B4-BE49-F238E27FC236}">
                <a16:creationId xmlns:a16="http://schemas.microsoft.com/office/drawing/2014/main" id="{3A5054EE-AF32-4C4C-A5FB-002D81879E41}"/>
              </a:ext>
            </a:extLst>
          </p:cNvPr>
          <p:cNvSpPr txBox="1"/>
          <p:nvPr/>
        </p:nvSpPr>
        <p:spPr>
          <a:xfrm>
            <a:off x="5178631" y="6037876"/>
            <a:ext cx="84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 15</a:t>
            </a:r>
          </a:p>
        </p:txBody>
      </p:sp>
    </p:spTree>
    <p:extLst>
      <p:ext uri="{BB962C8B-B14F-4D97-AF65-F5344CB8AC3E}">
        <p14:creationId xmlns:p14="http://schemas.microsoft.com/office/powerpoint/2010/main" val="1124058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74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77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85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7" name="Picture 86">
            <a:extLst>
              <a:ext uri="{FF2B5EF4-FFF2-40B4-BE49-F238E27FC236}">
                <a16:creationId xmlns:a16="http://schemas.microsoft.com/office/drawing/2014/main" id="{47458151-6535-4712-9D31-5BFEBD22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28F956D1-3AF5-47E1-BF12-D331E34AA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5">
            <a:extLst>
              <a:ext uri="{FF2B5EF4-FFF2-40B4-BE49-F238E27FC236}">
                <a16:creationId xmlns:a16="http://schemas.microsoft.com/office/drawing/2014/main" id="{4A5A7DD1-718C-42BE-9B90-4D960E22E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0445BC6-2599-41FF-9DBE-B49D5F6A7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36" y="1304458"/>
            <a:ext cx="3778860" cy="29017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de-CH" sz="6100" dirty="0"/>
              <a:t>Leitfrage 2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44A1547-0E97-4A79-82F5-E36716074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663" y="4206239"/>
            <a:ext cx="3326649" cy="10669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110000"/>
              </a:lnSpc>
            </a:pPr>
            <a:r>
              <a:rPr lang="de-CH" sz="2000" dirty="0">
                <a:solidFill>
                  <a:schemeClr val="bg1">
                    <a:lumMod val="50000"/>
                  </a:schemeClr>
                </a:solidFill>
              </a:rPr>
              <a:t>Woran Scheiterte Hitler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9DE02FF1-20BC-4306-B0FB-AE6D71D73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9A8C427-1B47-42B2-9206-1F34BE75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9864909-0F48-48BD-B525-B293738D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F34804F-D10E-4F32-AD9D-58B2E06349D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606118" y="1480322"/>
            <a:ext cx="5609585" cy="3890948"/>
          </a:xfrm>
        </p:spPr>
        <p:txBody>
          <a:bodyPr/>
          <a:lstStyle/>
          <a:p>
            <a:pPr lvl="0"/>
            <a:r>
              <a:rPr lang="de-CH" dirty="0"/>
              <a:t>Unterschätzung der Sowjetunion, blieb stecken im Winter</a:t>
            </a:r>
          </a:p>
          <a:p>
            <a:pPr lvl="0"/>
            <a:r>
              <a:rPr lang="de-CH" dirty="0"/>
              <a:t>Zu wenig Kriegsressource, für einen Abnutzungskrieg</a:t>
            </a:r>
          </a:p>
          <a:p>
            <a:pPr lvl="0"/>
            <a:r>
              <a:rPr lang="de-CH" dirty="0"/>
              <a:t>Kriegseintritt USA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18482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9BD60D-438D-420F-A635-3DFA69CE8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DiskussionaRegeln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5D79C9-91EB-46B4-9D07-137B63AC26D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10000"/>
          </a:bodyPr>
          <a:lstStyle/>
          <a:p>
            <a:pPr lvl="0"/>
            <a:r>
              <a:rPr lang="de-DE" dirty="0"/>
              <a:t>Bilden Sie sich eine eigene Meinung und stehen Sie dazu.</a:t>
            </a:r>
            <a:endParaRPr lang="de-CH" dirty="0"/>
          </a:p>
          <a:p>
            <a:pPr lvl="0"/>
            <a:r>
              <a:rPr lang="de-DE" dirty="0"/>
              <a:t>Bringen Sie Ideen in die Diskussion ein, geben Sie Impulse.</a:t>
            </a:r>
            <a:endParaRPr lang="de-CH" dirty="0"/>
          </a:p>
          <a:p>
            <a:pPr lvl="0"/>
            <a:r>
              <a:rPr lang="de-DE" dirty="0"/>
              <a:t>Beziehen Sie jemanden, der nie zu Wort kommt, ins Gespräch ein.</a:t>
            </a:r>
            <a:endParaRPr lang="de-CH" dirty="0"/>
          </a:p>
          <a:p>
            <a:pPr lvl="0"/>
            <a:r>
              <a:rPr lang="de-DE" dirty="0"/>
              <a:t>Hören Sie genau zu.</a:t>
            </a:r>
            <a:endParaRPr lang="de-CH" dirty="0"/>
          </a:p>
          <a:p>
            <a:pPr lvl="0"/>
            <a:r>
              <a:rPr lang="de-DE" dirty="0"/>
              <a:t>Lassen Sie die anderen ausreden.</a:t>
            </a:r>
            <a:endParaRPr lang="de-CH" dirty="0"/>
          </a:p>
          <a:p>
            <a:pPr lvl="0"/>
            <a:r>
              <a:rPr lang="de-DE" dirty="0"/>
              <a:t>Gehen Sie auf das ein, was andere gesagt haben.</a:t>
            </a:r>
            <a:endParaRPr lang="de-CH" dirty="0"/>
          </a:p>
          <a:p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51873B3-F0E2-4FB0-8C91-37886B7883F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85000" lnSpcReduction="10000"/>
          </a:bodyPr>
          <a:lstStyle/>
          <a:p>
            <a:pPr lvl="0"/>
            <a:r>
              <a:rPr lang="de-DE" dirty="0"/>
              <a:t>Bleiben Sie beim Thema.</a:t>
            </a:r>
            <a:endParaRPr lang="de-CH" dirty="0"/>
          </a:p>
          <a:p>
            <a:pPr lvl="0"/>
            <a:r>
              <a:rPr lang="de-DE" dirty="0"/>
              <a:t>Fassen Sie sich kurz.</a:t>
            </a:r>
            <a:endParaRPr lang="de-CH" dirty="0"/>
          </a:p>
          <a:p>
            <a:pPr lvl="0"/>
            <a:r>
              <a:rPr lang="de-DE" dirty="0"/>
              <a:t>Fragen Sie, wenn Sie etwas nicht verstanden haben.</a:t>
            </a:r>
            <a:endParaRPr lang="de-CH" dirty="0"/>
          </a:p>
          <a:p>
            <a:pPr lvl="0"/>
            <a:r>
              <a:rPr lang="de-DE" dirty="0"/>
              <a:t>Lassen Sie den anderen Zeit, sich auszudrücken. </a:t>
            </a:r>
            <a:endParaRPr lang="de-CH" dirty="0"/>
          </a:p>
          <a:p>
            <a:pPr lvl="0"/>
            <a:r>
              <a:rPr lang="de-DE" dirty="0"/>
              <a:t>Tolerieren Sie eine andere Meinung, Sie müssen diese nicht zur eigenen machen.</a:t>
            </a:r>
            <a:endParaRPr lang="de-CH" dirty="0"/>
          </a:p>
          <a:p>
            <a:pPr lvl="0"/>
            <a:r>
              <a:rPr lang="de-DE" dirty="0"/>
              <a:t>Melden Sie sich deutlich, wenn Sie nicht ins Gespräch kommen.</a:t>
            </a:r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5110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DFCE22-2E5B-4FE4-ACE9-759D50DB1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DiskussionThesen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6705CB-E1AB-41D9-97FC-019C8BADB3D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Die Schweiz verhielt sich im Zweiten Weltkrieg neutral</a:t>
            </a:r>
          </a:p>
          <a:p>
            <a:r>
              <a:rPr lang="de-CH" dirty="0"/>
              <a:t>Ohne den Kriegseintritt der USA hätte Hitler den Krieg gewonnen</a:t>
            </a:r>
          </a:p>
          <a:p>
            <a:r>
              <a:rPr lang="de-CH" dirty="0"/>
              <a:t>Deutschland trägt nicht die Alleinschuld am 2. Weltkrieg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08848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EF3030-04BD-48BE-9ADA-C92E98401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Leitfragen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4DEC31-7854-4DDE-BE32-26D9400972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In welche Phasen kann man den 2. Weltkrieg unterteilen</a:t>
            </a:r>
          </a:p>
          <a:p>
            <a:r>
              <a:rPr lang="de-CH" dirty="0"/>
              <a:t>Woran ist Hitler gescheitert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226105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623146-BB92-4E22-A7E5-266F14C7D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Literaturverzeichnis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D3D45D-AD97-4FE9-BCAB-9C5E02DE2B8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CH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Internetquelle:</a:t>
            </a:r>
            <a:r>
              <a:rPr lang="de-CH" sz="1200" dirty="0"/>
              <a:t>			</a:t>
            </a:r>
          </a:p>
          <a:p>
            <a:pPr lvl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</a:pP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Die NS-Kriegspropaganda. </a:t>
            </a:r>
            <a:r>
              <a:rPr lang="de-CH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Lemo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(1.5.2015).	</a:t>
            </a:r>
            <a:b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URL: 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https://www.dhm.de/lemo/kapitel/der-zweite-weltkrieg/innenpolitik/ns-kriegspropaganda.html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[Stand 10.11.2018]</a:t>
            </a:r>
          </a:p>
          <a:p>
            <a:pPr lvl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</a:pP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Erster Weltkrieg. Wikipedia. (10.11.2018).	</a:t>
            </a:r>
            <a:b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URL: 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https://de.wikipedia.org/wiki/Erster_Weltkrieg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[Stand 10.11.2018]</a:t>
            </a:r>
          </a:p>
          <a:p>
            <a:pPr lvl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</a:pP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Geschichte der Kriegspropaganda. </a:t>
            </a:r>
            <a:r>
              <a:rPr lang="de-CH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bpb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(1.10.2011).	</a:t>
            </a:r>
            <a:b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URL: 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http://www.bpb.de/gesellschaft/medien-und-sport/krieg-in-den-medien/130707/geschichte-der-kriegspropaganda?p=all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[Stand 10.11.2018]</a:t>
            </a:r>
          </a:p>
          <a:p>
            <a:pPr lvl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</a:pP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Kriegsverbrechen der Wehrmacht. Wikipedia. (5.11.2018).	</a:t>
            </a:r>
            <a:b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URL: https://de.wikipedia.org/wiki/Verbrechen_der_Wehrmacht [Stand 10.11.2018]</a:t>
            </a:r>
          </a:p>
          <a:p>
            <a:pPr lvl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</a:pP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Kriegswirtschaft im zweiten Weltkrieg. Wikipedia. (13.4.2018).	</a:t>
            </a:r>
            <a:b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URL: 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5"/>
              </a:rPr>
              <a:t>https://de.wikipedia.org/wiki/Kriegswirtschaft_im_Zweiten_Weltkrieg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[Stand 4.11.2018]</a:t>
            </a:r>
          </a:p>
          <a:p>
            <a:pPr lvl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</a:pP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Tote im zweiten Weltkrieg. Wikipedia. (6.10.2018).	</a:t>
            </a:r>
            <a:b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URL: 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6"/>
              </a:rPr>
              <a:t>https://de.wikipedia.org/wiki/Tote_des_Zweiten_Weltkrieges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[Stand 4.11.2018]</a:t>
            </a:r>
          </a:p>
          <a:p>
            <a:pPr lvl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</a:pP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Zweiter Weltkrieg. Wikipedia. (12.11.2018).	</a:t>
            </a:r>
            <a:b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URL: 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7"/>
              </a:rPr>
              <a:t>https://de.wikipedia.org/wiki/Zweiter_Weltkrieg</a:t>
            </a:r>
            <a:r>
              <a:rPr lang="de-CH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[Stand 17.11.2018]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993982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554F84-3120-4F15-9A6D-087C15765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Abbildungsverzeichnis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0ECCA6-4752-44E0-A823-F978C68AFF2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CH" dirty="0"/>
              <a:t>Abb. 1 </a:t>
            </a:r>
          </a:p>
          <a:p>
            <a:r>
              <a:rPr lang="de-CH" dirty="0"/>
              <a:t>Abb. 2</a:t>
            </a:r>
          </a:p>
          <a:p>
            <a:r>
              <a:rPr lang="de-CH" dirty="0"/>
              <a:t>Abb. 3 </a:t>
            </a:r>
          </a:p>
          <a:p>
            <a:r>
              <a:rPr lang="de-CH" dirty="0"/>
              <a:t>Abb. 8 https://upload.wikimedia.org/wikipedia/commons/a/a5/Into_the_Jaws_of_Death_23-0455M_edit.jpg</a:t>
            </a:r>
          </a:p>
          <a:p>
            <a:r>
              <a:rPr lang="de-CH" dirty="0"/>
              <a:t>Abb. 9 https://tollerunterricht.com/wp-content/uploads/Baiboard-2-1024x724-1.png</a:t>
            </a:r>
          </a:p>
          <a:p>
            <a:r>
              <a:rPr lang="de-CH" dirty="0"/>
              <a:t>Abb. 10 https://asset3.stern.de/producing/2015/2015-05-08-WWII-Slider/img/3_2.jpg</a:t>
            </a:r>
          </a:p>
          <a:p>
            <a:r>
              <a:rPr lang="de-CH" dirty="0"/>
              <a:t>Abb. 11  https://upload.wikimedia.org/wikipedia/commons/7/75/Benzin_Mangel-Hinweis_1940.JPG</a:t>
            </a:r>
          </a:p>
          <a:p>
            <a:r>
              <a:rPr lang="de-CH" dirty="0"/>
              <a:t>Abb. 12 https://www.dhm.de/lemo/bestand/objekt/pli14584</a:t>
            </a:r>
          </a:p>
          <a:p>
            <a:r>
              <a:rPr lang="de-CH" dirty="0"/>
              <a:t>Abb. 13 https://www.dhm.de/lemo/bestand/objekt/95003620</a:t>
            </a:r>
          </a:p>
          <a:p>
            <a:r>
              <a:rPr lang="de-CH" dirty="0"/>
              <a:t>Abb. 14 https://upload.wikimedia.org/wikipedia/commons/7/74/Bundesarchiv_Bild_101I-031-2436-05A%2C_Russland%2C_Hinrichtung_von_Partisanen.jpgAbb. 16 </a:t>
            </a:r>
          </a:p>
          <a:p>
            <a:r>
              <a:rPr lang="de-CH" dirty="0"/>
              <a:t>Abb.15 https://tollerunterricht.com/wp-content/uploads/Baiboard-2-1024x724-1.png</a:t>
            </a:r>
          </a:p>
        </p:txBody>
      </p:sp>
    </p:spTree>
    <p:extLst>
      <p:ext uri="{BB962C8B-B14F-4D97-AF65-F5344CB8AC3E}">
        <p14:creationId xmlns:p14="http://schemas.microsoft.com/office/powerpoint/2010/main" val="15630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D4B9C-615D-49EB-A4D3-D1106CA6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44126C-D2EB-405B-8B03-D3B6A038686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917954"/>
          </a:xfrm>
        </p:spPr>
        <p:txBody>
          <a:bodyPr/>
          <a:lstStyle/>
          <a:p>
            <a:r>
              <a:rPr lang="de-CH" dirty="0"/>
              <a:t>Kriegsverlauf</a:t>
            </a:r>
          </a:p>
          <a:p>
            <a:r>
              <a:rPr lang="de-CH" dirty="0"/>
              <a:t>Kriegswirtschaft</a:t>
            </a:r>
          </a:p>
          <a:p>
            <a:r>
              <a:rPr lang="de-CH" dirty="0"/>
              <a:t>Kriegspropaganda</a:t>
            </a:r>
          </a:p>
          <a:p>
            <a:r>
              <a:rPr lang="de-CH" dirty="0"/>
              <a:t>Vergleich zum 1. Weltkrieg</a:t>
            </a:r>
          </a:p>
          <a:p>
            <a:r>
              <a:rPr lang="de-CH" dirty="0"/>
              <a:t>Kriegsverbrechen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76915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1CA326-95B9-4F89-91C5-9A25FE0E1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C3E3DA-F6D9-448B-8ED3-A64D513A11D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6328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0C862-25B1-4ECF-B669-54FBA7F5E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5E2EDF-6E7E-4D06-B39B-0FCA80CD2C3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82579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73902F-4C94-4E07-8A34-BB1CC2572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2DFBD2-671B-4186-8853-01A3C1D56DE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6310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73902F-4C94-4E07-8A34-BB1CC2572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2DFBD2-671B-4186-8853-01A3C1D56DE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6643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DA581F-91D3-49A4-BF51-CCFC5D897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52796B-4807-4FD4-BD90-2A02ED4C39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0476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53CD781F-F935-4310-9C70-32C9B03A1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E389415A-F11F-49E4-B0C5-CF7FF9C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33" name="Rectangle 32">
              <a:extLst>
                <a:ext uri="{FF2B5EF4-FFF2-40B4-BE49-F238E27FC236}">
                  <a16:creationId xmlns:a16="http://schemas.microsoft.com/office/drawing/2014/main" id="{91A09D7C-72C0-44A7-95A9-038C62939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9B1A95B7-C468-4483-B6EA-858374AB5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D68F968-C120-4C1E-B281-A62213BD2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0" name="Picture 36">
            <a:extLst>
              <a:ext uri="{FF2B5EF4-FFF2-40B4-BE49-F238E27FC236}">
                <a16:creationId xmlns:a16="http://schemas.microsoft.com/office/drawing/2014/main" id="{1BCAD38B-5F61-4FEB-A1D1-5FC0D666D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C04E869F-EBC2-416E-8FB7-4F6A45F66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5" name="Picture 2" descr="https://upload.wikimedia.org/wikipedia/commons/a/a5/Into_the_Jaws_of_Death_23-0455M_edit.jpg">
            <a:extLst>
              <a:ext uri="{FF2B5EF4-FFF2-40B4-BE49-F238E27FC236}">
                <a16:creationId xmlns:a16="http://schemas.microsoft.com/office/drawing/2014/main" id="{46BDD4C7-ACF8-4000-988A-DA004A9F5125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 rotWithShape="1">
          <a:blip r:embed="rId4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92" b="11566"/>
          <a:stretch/>
        </p:blipFill>
        <p:spPr bwMode="auto">
          <a:xfrm>
            <a:off x="20" y="10"/>
            <a:ext cx="11734780" cy="6408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Freeform 9">
            <a:extLst>
              <a:ext uri="{FF2B5EF4-FFF2-40B4-BE49-F238E27FC236}">
                <a16:creationId xmlns:a16="http://schemas.microsoft.com/office/drawing/2014/main" id="{7D1C9B27-27B9-4E9E-82C8-6F9B7D12B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525" y="0"/>
            <a:ext cx="11763766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4302EC3-1A6A-49E7-80AB-9C78467F5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Invasion im Westen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68D2DA6-EB6D-49D6-ABEA-30A64A710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1. Invasion, D-Day, am 6. Juni 1944</a:t>
            </a:r>
          </a:p>
          <a:p>
            <a:r>
              <a:rPr lang="en-US"/>
              <a:t>Kamen nur langsam voran</a:t>
            </a:r>
          </a:p>
          <a:p>
            <a:r>
              <a:rPr lang="en-US"/>
              <a:t>2. Invasion Côte d’Azure 16. August</a:t>
            </a:r>
          </a:p>
          <a:p>
            <a:r>
              <a:rPr lang="en-US"/>
              <a:t>IM Gegensatz zur 1. Invasion  nur wenig Widerstand</a:t>
            </a:r>
          </a:p>
          <a:p>
            <a:r>
              <a:rPr lang="en-US"/>
              <a:t>Am 25. August Rückeroberung von Paris</a:t>
            </a:r>
          </a:p>
          <a:p>
            <a:r>
              <a:rPr lang="en-US"/>
              <a:t>23. März Zerstörung der Heeresgruppe B </a:t>
            </a:r>
          </a:p>
          <a:p>
            <a:endParaRPr lang="en-US"/>
          </a:p>
          <a:p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E9AE32D-417D-4951-BD6D-383A7A5E6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600215"/>
            <a:ext cx="11731752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104F6F72-F7D6-42FC-8C65-C7776B78CD97}"/>
              </a:ext>
            </a:extLst>
          </p:cNvPr>
          <p:cNvSpPr txBox="1"/>
          <p:nvPr/>
        </p:nvSpPr>
        <p:spPr>
          <a:xfrm>
            <a:off x="10818978" y="5621173"/>
            <a:ext cx="84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 8</a:t>
            </a:r>
          </a:p>
        </p:txBody>
      </p:sp>
    </p:spTree>
    <p:extLst>
      <p:ext uri="{BB962C8B-B14F-4D97-AF65-F5344CB8AC3E}">
        <p14:creationId xmlns:p14="http://schemas.microsoft.com/office/powerpoint/2010/main" val="39664671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ichtiges Ereignis">
  <a:themeElements>
    <a:clrScheme name="Wichtiges Ereignis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Wichtiges Ereignis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ichtiges Ereignis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TM04033927[[fn=Wichtiges Ereignis]]</Template>
  <TotalTime>0</TotalTime>
  <Words>708</Words>
  <Application>Microsoft Office PowerPoint</Application>
  <PresentationFormat>Breitbild</PresentationFormat>
  <Paragraphs>127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Gill Sans MT</vt:lpstr>
      <vt:lpstr>Impact</vt:lpstr>
      <vt:lpstr>Wichtiges Ereignis</vt:lpstr>
      <vt:lpstr>2. Weltkrieg</vt:lpstr>
      <vt:lpstr>Leitfragen</vt:lpstr>
      <vt:lpstr>Inhalt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Invasion im Westen</vt:lpstr>
      <vt:lpstr>Ostfront 1944/1945</vt:lpstr>
      <vt:lpstr>Kampf um Berlin</vt:lpstr>
      <vt:lpstr>Kriegswirtschaft</vt:lpstr>
      <vt:lpstr>Kriegspropaganda</vt:lpstr>
      <vt:lpstr>Vergleich zum 1. Weltkrieg</vt:lpstr>
      <vt:lpstr>Kriegsverbrechen</vt:lpstr>
      <vt:lpstr>Leitfrage 1</vt:lpstr>
      <vt:lpstr>Leitfrage 2</vt:lpstr>
      <vt:lpstr>DiskussionaRegeln</vt:lpstr>
      <vt:lpstr>DiskussionThesen</vt:lpstr>
      <vt:lpstr>Literaturverzeichnis</vt:lpstr>
      <vt:lpstr>Abbildungsverzeichnis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Luca Schaefli</dc:creator>
  <cp:lastModifiedBy>Luca Schaefli</cp:lastModifiedBy>
  <cp:revision>16</cp:revision>
  <dcterms:created xsi:type="dcterms:W3CDTF">2018-11-17T10:50:41Z</dcterms:created>
  <dcterms:modified xsi:type="dcterms:W3CDTF">2018-11-17T13:31:44Z</dcterms:modified>
</cp:coreProperties>
</file>

<file path=docProps/thumbnail.jpeg>
</file>